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6" r:id="rId5"/>
    <p:sldId id="273" r:id="rId6"/>
    <p:sldId id="262" r:id="rId7"/>
    <p:sldId id="264" r:id="rId8"/>
    <p:sldId id="269" r:id="rId9"/>
    <p:sldId id="280" r:id="rId10"/>
    <p:sldId id="271" r:id="rId11"/>
    <p:sldId id="270" r:id="rId12"/>
    <p:sldId id="275" r:id="rId13"/>
    <p:sldId id="276" r:id="rId14"/>
    <p:sldId id="268" r:id="rId15"/>
    <p:sldId id="267" r:id="rId16"/>
    <p:sldId id="278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99E6-753B-44BC-80E0-80A4EB17E39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37088-F895-4C7C-A348-B19ACA86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5654DE-7F3A-4C3E-8356-67F848A329C2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7AFB-E84D-4061-98B8-4D5A3AA5F30A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11E400-0584-433F-A96F-6C98E48E834F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F2A8FC8-DD66-439E-9B54-31D4B9A01637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02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C7D227-38EC-4E9E-A6A5-887AF0F30865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9AD-3575-40E6-B402-80DF9B83DCC3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63B-26E0-41EE-A0F2-5603928957A1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6C8-4DF4-4CF2-9457-A6ABB727437E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90315C-64D3-453F-B222-00B89AEF1716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2CF2-E131-4543-81B1-4CA775D3CB27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91FBA8-9711-4CB8-BC00-20AB4DA40AD3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3C2D-1737-4A67-A9DD-AFE173E391F3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B857-9220-469F-B021-947DF56631F0}" type="datetime1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B649-3A26-458F-8F51-86F28E9F087C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EF5B-7ED9-40F3-AFFB-BE5F6CFBDE06}" type="datetime1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3E9-C51F-41C9-AD32-D358977BB10E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6C5-B65E-4209-975B-B4213C162E93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78A-5BA5-48B5-8979-6D7C00A5AB74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hyperlink" Target="https://www.malvernpanalytical.com/en/products/product-range/nanosight-range/nanosight-lm1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www.youtube.com/watch?v=0_YAR5n0RkU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blab.gatech.edu/" TargetMode="External"/><Relationship Id="rId2" Type="http://schemas.openxmlformats.org/officeDocument/2006/relationships/hyperlink" Target="https://www.becklab.sites.tau.ac.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bulle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nary/INASCON2021" TargetMode="External"/><Relationship Id="rId2" Type="http://schemas.openxmlformats.org/officeDocument/2006/relationships/hyperlink" Target="https://research.google.com/colabora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Robophysics</a:t>
            </a:r>
            <a:r>
              <a:rPr lang="en-US" sz="4400" b="1" dirty="0" smtClean="0"/>
              <a:t> and </a:t>
            </a:r>
            <a:r>
              <a:rPr lang="en-US" sz="4400" b="1" dirty="0" err="1" smtClean="0"/>
              <a:t>nano</a:t>
            </a:r>
            <a:r>
              <a:rPr lang="en-US" sz="4400" b="1" dirty="0" smtClean="0"/>
              <a:t>-analysis workshop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Ram </a:t>
            </a:r>
            <a:r>
              <a:rPr lang="en-US" dirty="0" err="1" smtClean="0"/>
              <a:t>Avinery</a:t>
            </a:r>
            <a:r>
              <a:rPr lang="en-US" dirty="0" smtClean="0"/>
              <a:t>, July 25</a:t>
            </a:r>
            <a:r>
              <a:rPr lang="en-US" baseline="30000" dirty="0" smtClean="0"/>
              <a:t>th</a:t>
            </a:r>
            <a:r>
              <a:rPr lang="en-US" dirty="0" smtClean="0"/>
              <a:t>/26</a:t>
            </a:r>
            <a:r>
              <a:rPr lang="en-US" baseline="30000" dirty="0" smtClean="0"/>
              <a:t>th</a:t>
            </a:r>
            <a:r>
              <a:rPr lang="en-US" dirty="0" smtClean="0"/>
              <a:t> 2021</a:t>
            </a:r>
          </a:p>
          <a:p>
            <a:r>
              <a:rPr lang="en-US" dirty="0" smtClean="0"/>
              <a:t>INASCON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Set </a:t>
                </a:r>
                <a:r>
                  <a:rPr lang="en-US" dirty="0"/>
                  <a:t>output prefix (“</a:t>
                </a:r>
                <a:r>
                  <a:rPr lang="en-US" dirty="0" err="1" smtClean="0"/>
                  <a:t>recording_prefix</a:t>
                </a:r>
                <a:r>
                  <a:rPr lang="en-US" dirty="0" smtClean="0"/>
                  <a:t>”) to “output/something”</a:t>
                </a:r>
              </a:p>
              <a:p>
                <a:r>
                  <a:rPr lang="en-US" dirty="0"/>
                  <a:t>Design your own gait (function </a:t>
                </a:r>
                <a:r>
                  <a:rPr lang="en-US" dirty="0" smtClean="0"/>
                  <a:t>“Gait” in class “</a:t>
                </a:r>
                <a:r>
                  <a:rPr lang="en-US" dirty="0" err="1" smtClean="0"/>
                  <a:t>Smarticle</a:t>
                </a:r>
                <a:r>
                  <a:rPr lang="en-US" dirty="0" smtClean="0"/>
                  <a:t>”)</a:t>
                </a:r>
              </a:p>
              <a:p>
                <a:pPr lvl="1"/>
                <a:r>
                  <a:rPr lang="en-US" dirty="0" smtClean="0"/>
                  <a:t>This would require running </a:t>
                </a:r>
                <a:r>
                  <a:rPr lang="en-US" b="1" dirty="0" smtClean="0"/>
                  <a:t>two cells </a:t>
                </a:r>
                <a:r>
                  <a:rPr lang="en-US" dirty="0" smtClean="0"/>
                  <a:t>every time (one to update the class)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Use a Google Drive window to view the output video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Once you’re satisfied, test with more bots</a:t>
                </a:r>
              </a:p>
              <a:p>
                <a:r>
                  <a:rPr lang="en-US" dirty="0" smtClean="0"/>
                  <a:t>Set as you wish:</a:t>
                </a:r>
                <a:br>
                  <a:rPr lang="en-US" dirty="0" smtClean="0"/>
                </a:br>
                <a:r>
                  <a:rPr lang="en-US" dirty="0" smtClean="0"/>
                  <a:t>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100), </a:t>
                </a:r>
                <a:r>
                  <a:rPr lang="en-US" dirty="0" err="1" smtClean="0"/>
                  <a:t>sim_time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20), </a:t>
                </a:r>
                <a:r>
                  <a:rPr lang="en-US" dirty="0" err="1" smtClean="0"/>
                  <a:t>box_size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 smtClean="0"/>
                  <a:t>0.5 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reasonable values in parenthesis</a:t>
                </a:r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6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065309" cy="402412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www.malvernpanalytical.com/en/products/product-range/nanosight-range/nanosight-lm10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5" name="Nanoparticle Tracking Analysis - NanoSight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383" y="2260414"/>
            <a:ext cx="6491817" cy="3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3" y="764373"/>
            <a:ext cx="8846127" cy="1293028"/>
          </a:xfrm>
        </p:spPr>
        <p:txBody>
          <a:bodyPr/>
          <a:lstStyle/>
          <a:p>
            <a:r>
              <a:rPr lang="en-US" cap="none" dirty="0"/>
              <a:t>Mean-Square-Displacement (MSD)</a:t>
            </a:r>
          </a:p>
        </p:txBody>
      </p:sp>
      <p:pic>
        <p:nvPicPr>
          <p:cNvPr id="6" name="Rheolaser   Formulaction Microrheology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06688"/>
            <a:ext cx="5334000" cy="29987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706688"/>
            <a:ext cx="5334000" cy="35119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www.youtube.com/watch?v=0_YAR5n0RkU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Orbit Research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“</a:t>
                </a:r>
                <a:r>
                  <a:rPr lang="en-US" dirty="0" err="1"/>
                  <a:t>MSDAnalysis.ipynb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6878782" cy="4024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Observe MSD trends for various systems</a:t>
            </a:r>
          </a:p>
          <a:p>
            <a:pPr lvl="1"/>
            <a:r>
              <a:rPr lang="en-US" dirty="0" smtClean="0"/>
              <a:t>Bounded random walk (in the notebook)</a:t>
            </a:r>
          </a:p>
          <a:p>
            <a:pPr lvl="1"/>
            <a:r>
              <a:rPr lang="en-US" dirty="0" smtClean="0"/>
              <a:t>Data in the “data” folder for diffusing hard-discs</a:t>
            </a:r>
          </a:p>
          <a:p>
            <a:pPr lvl="2"/>
            <a:r>
              <a:rPr lang="en-US" dirty="0" smtClean="0"/>
              <a:t>More advanced:</a:t>
            </a:r>
            <a:br>
              <a:rPr lang="en-US" dirty="0" smtClean="0"/>
            </a:br>
            <a:r>
              <a:rPr lang="en-US" dirty="0" smtClean="0"/>
              <a:t>Load and align data recorded in difference sampling interval</a:t>
            </a:r>
          </a:p>
          <a:p>
            <a:pPr lvl="1"/>
            <a:r>
              <a:rPr lang="en-US" dirty="0" smtClean="0"/>
              <a:t>Data in the “data” folder for two difference </a:t>
            </a:r>
            <a:r>
              <a:rPr lang="en-US" dirty="0" err="1" smtClean="0"/>
              <a:t>Smarticle</a:t>
            </a:r>
            <a:r>
              <a:rPr lang="en-US" dirty="0" smtClean="0"/>
              <a:t> gaits</a:t>
            </a:r>
          </a:p>
          <a:p>
            <a:pPr lvl="1"/>
            <a:r>
              <a:rPr lang="en-US" dirty="0" smtClean="0"/>
              <a:t>Your own generated trajectories</a:t>
            </a:r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 The 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r>
              <a:rPr lang="en-US" dirty="0" err="1" smtClean="0"/>
              <a:t>Robophysics</a:t>
            </a:r>
            <a:r>
              <a:rPr lang="en-US" dirty="0" smtClean="0"/>
              <a:t> inspiration</a:t>
            </a:r>
          </a:p>
          <a:p>
            <a:r>
              <a:rPr lang="en-US" dirty="0" smtClean="0"/>
              <a:t>Review of simulation code</a:t>
            </a:r>
          </a:p>
          <a:p>
            <a:r>
              <a:rPr lang="en-US" dirty="0" smtClean="0"/>
              <a:t>Independent work</a:t>
            </a:r>
          </a:p>
          <a:p>
            <a:endParaRPr lang="en-US" dirty="0"/>
          </a:p>
          <a:p>
            <a:r>
              <a:rPr lang="en-US" dirty="0" smtClean="0"/>
              <a:t>Mean-square-displacement analysis</a:t>
            </a:r>
          </a:p>
          <a:p>
            <a:r>
              <a:rPr lang="en-US" dirty="0"/>
              <a:t>Independent work</a:t>
            </a:r>
          </a:p>
          <a:p>
            <a:endParaRPr lang="en-US" dirty="0" smtClean="0"/>
          </a:p>
          <a:p>
            <a:r>
              <a:rPr lang="en-US" dirty="0" smtClean="0"/>
              <a:t>Tomorrow: static and dynamic light scattering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About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9294"/>
            <a:ext cx="7577051" cy="46135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PhD in Physics from Tel-Aviv University</a:t>
            </a:r>
            <a:br>
              <a:rPr lang="en-US" dirty="0" smtClean="0"/>
            </a:br>
            <a:r>
              <a:rPr lang="en-US" dirty="0" smtClean="0"/>
              <a:t>under the supervision of Prof. Roy Beck-</a:t>
            </a:r>
            <a:r>
              <a:rPr lang="en-US" dirty="0" err="1" smtClean="0"/>
              <a:t>Barkai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://www.becklab.sites.tau.ac.il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Studied (broadly):</a:t>
            </a:r>
          </a:p>
          <a:p>
            <a:pPr lvl="1"/>
            <a:r>
              <a:rPr lang="en-US" dirty="0" smtClean="0"/>
              <a:t>Disordered Proteins</a:t>
            </a:r>
          </a:p>
          <a:p>
            <a:pPr lvl="1"/>
            <a:r>
              <a:rPr lang="en-US" dirty="0" err="1" smtClean="0"/>
              <a:t>Nanometric</a:t>
            </a:r>
            <a:r>
              <a:rPr lang="en-US" dirty="0" smtClean="0"/>
              <a:t> self-assembled structures</a:t>
            </a:r>
          </a:p>
          <a:p>
            <a:pPr lvl="1"/>
            <a:r>
              <a:rPr lang="en-US" dirty="0" smtClean="0"/>
              <a:t>Nanoparticle Interactions</a:t>
            </a:r>
          </a:p>
          <a:p>
            <a:pPr lvl="1"/>
            <a:r>
              <a:rPr lang="en-US" dirty="0" smtClean="0"/>
              <a:t>Novel Entropy Computation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Currently post-doc</a:t>
            </a:r>
            <a:br>
              <a:rPr lang="en-US" dirty="0" smtClean="0"/>
            </a:br>
            <a:r>
              <a:rPr lang="en-US" dirty="0" smtClean="0"/>
              <a:t>@ CRAB Lab – Georgia Institute of Technology, GA</a:t>
            </a:r>
            <a:r>
              <a:rPr lang="en-US" dirty="0"/>
              <a:t>, USA</a:t>
            </a:r>
            <a:br>
              <a:rPr lang="en-US" dirty="0"/>
            </a:br>
            <a:r>
              <a:rPr lang="en-US" dirty="0">
                <a:hlinkClick r:id="rId3"/>
              </a:rPr>
              <a:t>https://crablab.gatech.edu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Studying </a:t>
            </a:r>
            <a:r>
              <a:rPr lang="en-US" dirty="0" err="1" smtClean="0"/>
              <a:t>robophysics</a:t>
            </a:r>
            <a:r>
              <a:rPr lang="en-US" dirty="0" smtClean="0"/>
              <a:t>, algorithmic-matter, natural and synthetic collectives (ants, robots)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3936076"/>
            <a:ext cx="2718262" cy="271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8" y="1911928"/>
            <a:ext cx="3765665" cy="18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Goal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574578" cy="4024125"/>
          </a:xfrm>
        </p:spPr>
        <p:txBody>
          <a:bodyPr/>
          <a:lstStyle/>
          <a:p>
            <a:r>
              <a:rPr lang="en-US" dirty="0" smtClean="0"/>
              <a:t>Gain a better understanding of typical </a:t>
            </a:r>
            <a:r>
              <a:rPr lang="en-US" dirty="0" err="1" smtClean="0"/>
              <a:t>nano</a:t>
            </a:r>
            <a:r>
              <a:rPr lang="en-US" dirty="0" smtClean="0"/>
              <a:t>-world analysis tools:</a:t>
            </a:r>
          </a:p>
          <a:p>
            <a:pPr lvl="1"/>
            <a:r>
              <a:rPr lang="en-US" dirty="0" smtClean="0"/>
              <a:t>Mean-square-displacement</a:t>
            </a:r>
          </a:p>
          <a:p>
            <a:pPr lvl="1"/>
            <a:r>
              <a:rPr lang="en-US" dirty="0" smtClean="0"/>
              <a:t>Static Light Scattering</a:t>
            </a:r>
          </a:p>
          <a:p>
            <a:pPr lvl="1"/>
            <a:r>
              <a:rPr lang="en-US" dirty="0" smtClean="0"/>
              <a:t>Dynamic Light Scattering</a:t>
            </a:r>
          </a:p>
          <a:p>
            <a:pPr lvl="1"/>
            <a:endParaRPr lang="en-US" dirty="0"/>
          </a:p>
          <a:p>
            <a:r>
              <a:rPr lang="en-US" dirty="0" smtClean="0"/>
              <a:t>These will be explored by applying to simulated robotic matter, as well as thermodynamic hard discs</a:t>
            </a:r>
          </a:p>
          <a:p>
            <a:endParaRPr lang="en-US" dirty="0"/>
          </a:p>
          <a:p>
            <a:r>
              <a:rPr lang="en-US" dirty="0" smtClean="0"/>
              <a:t>Our research question for the workshop – </a:t>
            </a:r>
            <a:r>
              <a:rPr lang="en-US" b="1" dirty="0" smtClean="0"/>
              <a:t>does the programmed gait modulate inter-particle interaction?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11928"/>
            <a:ext cx="7452360" cy="4613564"/>
          </a:xfrm>
        </p:spPr>
        <p:txBody>
          <a:bodyPr>
            <a:normAutofit/>
          </a:bodyPr>
          <a:lstStyle/>
          <a:p>
            <a:r>
              <a:rPr lang="en-US" b="1" dirty="0" smtClean="0"/>
              <a:t>Gait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pattern of limb movement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our case, gait will be a periodic pattern of actuation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aax4316_Movie_S1 (1)">
            <a:hlinkClick r:id="" action="ppaction://media"/>
            <a:extLst>
              <a:ext uri="{FF2B5EF4-FFF2-40B4-BE49-F238E27FC236}">
                <a16:creationId xmlns:a16="http://schemas.microsoft.com/office/drawing/2014/main" id="{49633565-E1BD-4EB6-8E3D-7D3B62AC7F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1" end="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319" y="3839522"/>
            <a:ext cx="3935245" cy="2213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E7DAC-67C3-406B-82AE-E54B7E7AD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10" y="1993049"/>
            <a:ext cx="2552990" cy="22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CLOUD_Take_2018-08-21_11.03.38_AM1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098" t="11922" r="29448" b="14602"/>
          <a:stretch/>
        </p:blipFill>
        <p:spPr>
          <a:xfrm>
            <a:off x="3066473" y="1971939"/>
            <a:ext cx="5982908" cy="4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6" name="C1_LS_WithVid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006" y="2057401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Physics Simulation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009313" cy="4024125"/>
          </a:xfrm>
        </p:spPr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PyBullet</a:t>
            </a:r>
            <a:r>
              <a:rPr lang="en-US" dirty="0" smtClean="0"/>
              <a:t>, the python interface to a physics simulator widely used in robotics research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https://pybullet.org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simulation is in a 3d world, but we will be confining the system to 2d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4144552"/>
            <a:ext cx="9095105" cy="17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*This will require a Google account</a:t>
            </a:r>
          </a:p>
          <a:p>
            <a:r>
              <a:rPr lang="en-US" dirty="0" smtClean="0"/>
              <a:t>Open a browser, </a:t>
            </a:r>
            <a:r>
              <a:rPr lang="en-US" dirty="0"/>
              <a:t>and open</a:t>
            </a:r>
            <a:br>
              <a:rPr lang="en-US" dirty="0"/>
            </a:br>
            <a:r>
              <a:rPr lang="en-US" dirty="0">
                <a:hlinkClick r:id="rId2"/>
              </a:rPr>
              <a:t>https://research.google.com/colaboratory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can also Google “</a:t>
            </a:r>
            <a:r>
              <a:rPr lang="en-US" dirty="0" err="1" smtClean="0"/>
              <a:t>colab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Sign in using your Google account</a:t>
            </a:r>
          </a:p>
          <a:p>
            <a:r>
              <a:rPr lang="en-US" dirty="0" smtClean="0"/>
              <a:t>Click on File menu, then “open notebook”</a:t>
            </a:r>
          </a:p>
          <a:p>
            <a:r>
              <a:rPr lang="en-US" dirty="0" smtClean="0"/>
              <a:t>Choose “GitHub”</a:t>
            </a:r>
          </a:p>
          <a:p>
            <a:r>
              <a:rPr lang="en-US" dirty="0"/>
              <a:t>Enter: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github.com/abinary/INASCON2021</a:t>
            </a:r>
            <a:endParaRPr lang="en-US" dirty="0" smtClean="0"/>
          </a:p>
          <a:p>
            <a:r>
              <a:rPr lang="en-US" dirty="0" smtClean="0"/>
              <a:t>Then choose notebook “</a:t>
            </a:r>
            <a:r>
              <a:rPr lang="en-US" dirty="0" err="1" smtClean="0"/>
              <a:t>SetupColab.ipynb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3" y="3632201"/>
            <a:ext cx="3082925" cy="99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768"/>
          <a:stretch/>
        </p:blipFill>
        <p:spPr>
          <a:xfrm>
            <a:off x="8626764" y="4856745"/>
            <a:ext cx="3009034" cy="1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1473</TotalTime>
  <Words>529</Words>
  <Application>Microsoft Office PowerPoint</Application>
  <PresentationFormat>Widescreen</PresentationFormat>
  <Paragraphs>117</Paragraphs>
  <Slides>17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Vapor Trail</vt:lpstr>
      <vt:lpstr>Robophysics and nano-analysis workshop</vt:lpstr>
      <vt:lpstr>On The Agenda</vt:lpstr>
      <vt:lpstr>About Me</vt:lpstr>
      <vt:lpstr>Goal</vt:lpstr>
      <vt:lpstr>Robophysics Inspiration – Smarticles</vt:lpstr>
      <vt:lpstr>Robophysics Inspiration – Smarticles</vt:lpstr>
      <vt:lpstr>Robophysics Inspiration – Smarticles</vt:lpstr>
      <vt:lpstr>Physics Simulation</vt:lpstr>
      <vt:lpstr>Getting Started</vt:lpstr>
      <vt:lpstr>Getting Started</vt:lpstr>
      <vt:lpstr>Getting Started</vt:lpstr>
      <vt:lpstr>Getting Started</vt:lpstr>
      <vt:lpstr>Independent Work</vt:lpstr>
      <vt:lpstr>Mean-Square-Displacement (MSD)</vt:lpstr>
      <vt:lpstr>Mean-Square-Displacement (MSD)</vt:lpstr>
      <vt:lpstr>Code</vt:lpstr>
      <vt:lpstr>Independent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Robophysics and nano-analysis workshop INASCON 2021</dc:title>
  <dc:creator>Ram</dc:creator>
  <cp:lastModifiedBy>Ram</cp:lastModifiedBy>
  <cp:revision>43</cp:revision>
  <dcterms:created xsi:type="dcterms:W3CDTF">2021-07-25T02:33:30Z</dcterms:created>
  <dcterms:modified xsi:type="dcterms:W3CDTF">2021-07-26T03:43:16Z</dcterms:modified>
</cp:coreProperties>
</file>